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0" r:id="rId1"/>
  </p:sldMasterIdLst>
  <p:notesMasterIdLst>
    <p:notesMasterId r:id="rId39"/>
  </p:notesMasterIdLst>
  <p:handoutMasterIdLst>
    <p:handoutMasterId r:id="rId40"/>
  </p:handoutMasterIdLst>
  <p:sldIdLst>
    <p:sldId id="264" r:id="rId2"/>
    <p:sldId id="265" r:id="rId3"/>
    <p:sldId id="271" r:id="rId4"/>
    <p:sldId id="336" r:id="rId5"/>
    <p:sldId id="276" r:id="rId6"/>
    <p:sldId id="277" r:id="rId7"/>
    <p:sldId id="278" r:id="rId8"/>
    <p:sldId id="279" r:id="rId9"/>
    <p:sldId id="258" r:id="rId10"/>
    <p:sldId id="262" r:id="rId11"/>
    <p:sldId id="267" r:id="rId12"/>
    <p:sldId id="259" r:id="rId13"/>
    <p:sldId id="260" r:id="rId14"/>
    <p:sldId id="263" r:id="rId15"/>
    <p:sldId id="337" r:id="rId16"/>
    <p:sldId id="257" r:id="rId17"/>
    <p:sldId id="256" r:id="rId18"/>
    <p:sldId id="269" r:id="rId19"/>
    <p:sldId id="270" r:id="rId20"/>
    <p:sldId id="280" r:id="rId21"/>
    <p:sldId id="281" r:id="rId22"/>
    <p:sldId id="282" r:id="rId23"/>
    <p:sldId id="283" r:id="rId24"/>
    <p:sldId id="284" r:id="rId25"/>
    <p:sldId id="285" r:id="rId26"/>
    <p:sldId id="300" r:id="rId27"/>
    <p:sldId id="31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34" r:id="rId37"/>
    <p:sldId id="335" r:id="rId3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1721" autoAdjust="0"/>
  </p:normalViewPr>
  <p:slideViewPr>
    <p:cSldViewPr>
      <p:cViewPr>
        <p:scale>
          <a:sx n="75" d="100"/>
          <a:sy n="75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522E4D-6B48-41CB-B8B5-C70BF3F805AC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3D13BF-F1F0-4795-B482-BEFD44DAD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DECE5F-255D-442D-879C-6C81E3C29C92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C3FC7B-C12A-481D-A440-6226A1FC9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15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887E99-CE6D-4845-A734-B163F77375F2}" type="slidenum">
              <a:rPr lang="en-US" sz="1200">
                <a:latin typeface="+mn-lt"/>
              </a:rPr>
              <a:pPr algn="r">
                <a:defRPr/>
              </a:pPr>
              <a:t>28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FCD46C-F153-4EC1-BDE1-38A70CE7C75A}" type="slidenum">
              <a:rPr lang="en-US" sz="1200">
                <a:latin typeface="+mn-lt"/>
              </a:rPr>
              <a:pPr algn="r">
                <a:defRPr/>
              </a:pPr>
              <a:t>29</a:t>
            </a:fld>
            <a:endParaRPr lang="en-US" sz="1200">
              <a:latin typeface="+mn-lt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A0D7426-BEDC-43AF-B9CE-5A812AEB4413}" type="slidenum">
              <a:rPr lang="en-US" sz="1200">
                <a:latin typeface="+mn-lt"/>
              </a:rPr>
              <a:pPr algn="r">
                <a:defRPr/>
              </a:pPr>
              <a:t>30</a:t>
            </a:fld>
            <a:endParaRPr lang="en-US" sz="1200">
              <a:latin typeface="+mn-lt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EC3263-2226-47E4-BEFB-AFB53F2481C3}" type="slidenum">
              <a:rPr lang="en-US" sz="1200">
                <a:latin typeface="+mn-lt"/>
              </a:rPr>
              <a:pPr algn="r">
                <a:defRPr/>
              </a:pPr>
              <a:t>31</a:t>
            </a:fld>
            <a:endParaRPr lang="en-US" sz="1200">
              <a:latin typeface="+mn-lt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798604-304E-48E8-8A58-5E02A0D90E42}" type="slidenum">
              <a:rPr lang="en-US" sz="1200">
                <a:latin typeface="+mn-lt"/>
              </a:rPr>
              <a:pPr algn="r">
                <a:defRPr/>
              </a:pPr>
              <a:t>32</a:t>
            </a:fld>
            <a:endParaRPr lang="en-US" sz="1200">
              <a:latin typeface="+mn-lt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E1EC9E-CFDA-46DD-8ED6-CC5F70954CA5}" type="slidenum">
              <a:rPr lang="en-US" sz="1200">
                <a:latin typeface="Times New Roman" pitchFamily="18" charset="0"/>
              </a:rPr>
              <a:pPr algn="r"/>
              <a:t>33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BE2A6E-95B4-472F-8729-8A68136060A5}" type="slidenum">
              <a:rPr lang="en-US" sz="1200">
                <a:latin typeface="Times New Roman" pitchFamily="18" charset="0"/>
              </a:rPr>
              <a:pPr algn="r"/>
              <a:t>34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FADBE7-0E23-4741-8F10-87888EB052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64ABCB-B3C6-4C15-9491-5ED2173208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CDA397-5E27-4336-BF25-8B2CC2D36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77F767-C018-47DE-A9F2-B25B26E2F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8A21F8-28FF-4BB1-8CC7-EBF73D68F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A073B3-568D-4013-9540-5DB898E465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9FC60-5014-422B-B0D2-6D37037604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E1E398-C9E2-4D83-B13B-9B42FCBB32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FEA7F-3CB2-4171-A043-3A6DB6C695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FA7634-3386-4460-939A-0CAC9EFA25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7AA8B2-5FC0-494A-9608-FF605752E1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3C3CB4A-FD3C-489B-ABE4-AE739DCEC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williams@fortbendisd.com" TargetMode="External"/><Relationship Id="rId2" Type="http://schemas.openxmlformats.org/officeDocument/2006/relationships/hyperlink" Target="mailto:Brian.Tucker@fortbendisd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829761"/>
          </a:xfrm>
        </p:spPr>
        <p:txBody>
          <a:bodyPr/>
          <a:lstStyle/>
          <a:p>
            <a:r>
              <a:rPr lang="en-US" dirty="0" smtClean="0"/>
              <a:t>Elkins High School </a:t>
            </a:r>
            <a:br>
              <a:rPr lang="en-US" dirty="0" smtClean="0"/>
            </a:br>
            <a:r>
              <a:rPr lang="en-US" dirty="0" smtClean="0"/>
              <a:t>Course Selection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 great day to be a knight!</a:t>
            </a:r>
            <a:endParaRPr lang="en-US" dirty="0"/>
          </a:p>
        </p:txBody>
      </p:sp>
      <p:pic>
        <p:nvPicPr>
          <p:cNvPr id="6" name="Picture 5" descr="EHS K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263842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Must be full </a:t>
            </a:r>
            <a:r>
              <a:rPr lang="en-US" dirty="0" smtClean="0"/>
              <a:t>credit </a:t>
            </a:r>
            <a:r>
              <a:rPr lang="en-US" dirty="0"/>
              <a:t>of one of the </a:t>
            </a:r>
            <a:r>
              <a:rPr lang="en-US" dirty="0" smtClean="0"/>
              <a:t>following:</a:t>
            </a: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Choir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Band (audition only)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Orchestra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Dance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Theatre </a:t>
            </a:r>
            <a:r>
              <a:rPr lang="en-US" dirty="0" smtClean="0"/>
              <a:t>Arts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Art 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Music </a:t>
            </a:r>
            <a:r>
              <a:rPr lang="en-US" dirty="0" smtClean="0"/>
              <a:t>Theory (not available to Freshman)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Music </a:t>
            </a:r>
            <a:r>
              <a:rPr lang="en-US" dirty="0" smtClean="0"/>
              <a:t>History (not available to Freshman)</a:t>
            </a:r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621792" lvl="1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Art </a:t>
            </a:r>
            <a:r>
              <a:rPr lang="en-US" dirty="0" smtClean="0"/>
              <a:t>History (not available to Freshman)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Fine Arts</a:t>
            </a:r>
            <a:br>
              <a:rPr lang="en-US" sz="4000" dirty="0"/>
            </a:br>
            <a:r>
              <a:rPr lang="en-US" sz="4000" dirty="0"/>
              <a:t>1 </a:t>
            </a:r>
            <a:r>
              <a:rPr lang="en-US" sz="4000" dirty="0" smtClean="0"/>
              <a:t>Credit</a:t>
            </a:r>
            <a:endParaRPr lang="en-US" sz="4000" dirty="0"/>
          </a:p>
        </p:txBody>
      </p:sp>
      <p:pic>
        <p:nvPicPr>
          <p:cNvPr id="17412" name="Picture 4" descr="MCED00061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09800"/>
            <a:ext cx="1806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Credit can be obtained from the following: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Physical Education Team Sports </a:t>
            </a:r>
            <a:r>
              <a:rPr lang="en-US" sz="1900" dirty="0" smtClean="0"/>
              <a:t>(1/2 credit)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Physical Education Individual Sports </a:t>
            </a:r>
            <a:r>
              <a:rPr lang="en-US" sz="1900" dirty="0" smtClean="0"/>
              <a:t>(1/2 credit)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Foundations of Personal Fitness </a:t>
            </a:r>
            <a:r>
              <a:rPr lang="en-US" sz="1900" dirty="0" smtClean="0"/>
              <a:t>(1/2 credit)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Substitutions for PE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Athletics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Marching Band </a:t>
            </a:r>
            <a:r>
              <a:rPr lang="en-US" sz="2000" dirty="0" smtClean="0"/>
              <a:t>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semester only)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JROTC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Dance I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Dance Team </a:t>
            </a:r>
            <a:r>
              <a:rPr lang="en-US" sz="2000" dirty="0" smtClean="0"/>
              <a:t>(not available to Freshman)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Cheerleading </a:t>
            </a:r>
            <a:r>
              <a:rPr lang="en-US" sz="2000" dirty="0" smtClean="0"/>
              <a:t>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semester only)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Physical Education</a:t>
            </a:r>
            <a:br>
              <a:rPr lang="en-US" sz="4000" dirty="0"/>
            </a:br>
            <a:r>
              <a:rPr lang="en-US" sz="4000" dirty="0" smtClean="0"/>
              <a:t>1 Credit</a:t>
            </a:r>
            <a:endParaRPr lang="en-US" sz="4000" dirty="0"/>
          </a:p>
        </p:txBody>
      </p:sp>
      <p:pic>
        <p:nvPicPr>
          <p:cNvPr id="18436" name="Picture 4" descr="MCj04402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83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Health Education Class-1/2 credit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marL="109728" indent="0" eaLnBrk="1" hangingPunct="1">
              <a:buNone/>
            </a:pPr>
            <a:endParaRPr lang="en-US" dirty="0" smtClean="0"/>
          </a:p>
          <a:p>
            <a:pPr marL="109728" indent="0" eaLnBrk="1" hangingPunct="1">
              <a:buNone/>
            </a:pP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Health</a:t>
            </a:r>
            <a:br>
              <a:rPr lang="en-US" sz="4000" dirty="0"/>
            </a:br>
            <a:r>
              <a:rPr lang="en-US" sz="4000" dirty="0"/>
              <a:t>½ Credit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157967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Must be Professional Communication - </a:t>
            </a:r>
          </a:p>
          <a:p>
            <a:pPr algn="ctr" eaLnBrk="1" hangingPunct="1">
              <a:buFontTx/>
              <a:buNone/>
            </a:pPr>
            <a:r>
              <a:rPr lang="en-US" sz="2400" dirty="0" smtClean="0"/>
              <a:t>½ </a:t>
            </a:r>
            <a:r>
              <a:rPr lang="en-US" sz="2800" dirty="0" smtClean="0"/>
              <a:t>credit</a:t>
            </a:r>
          </a:p>
          <a:p>
            <a:pPr marL="109728" indent="0" eaLnBrk="1" hangingPunct="1">
              <a:buNone/>
            </a:pPr>
            <a:endParaRPr lang="en-US" dirty="0" smtClean="0"/>
          </a:p>
          <a:p>
            <a:pPr marL="109728" indent="0" eaLnBrk="1" hangingPunct="1">
              <a:buNone/>
            </a:pPr>
            <a:endParaRPr lang="en-US" dirty="0"/>
          </a:p>
          <a:p>
            <a:pPr marL="109728" indent="0" eaLnBrk="1" hangingPunct="1">
              <a:buNone/>
            </a:pPr>
            <a:endParaRPr lang="en-US" dirty="0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Speech</a:t>
            </a:r>
            <a:br>
              <a:rPr lang="en-US" sz="4000" dirty="0"/>
            </a:br>
            <a:r>
              <a:rPr lang="en-US" sz="3600" dirty="0"/>
              <a:t>½ Credit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96819"/>
            <a:ext cx="2895600" cy="271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590800"/>
            <a:ext cx="2506663" cy="352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Can </a:t>
            </a:r>
            <a:r>
              <a:rPr lang="en-US" dirty="0"/>
              <a:t>choose any </a:t>
            </a:r>
            <a:r>
              <a:rPr lang="en-US" dirty="0" smtClean="0"/>
              <a:t>5 </a:t>
            </a:r>
            <a:r>
              <a:rPr lang="en-US" dirty="0"/>
              <a:t>credits of classes that </a:t>
            </a:r>
            <a:r>
              <a:rPr lang="en-US" dirty="0" smtClean="0"/>
              <a:t>lead toward </a:t>
            </a:r>
            <a:r>
              <a:rPr lang="en-US" dirty="0"/>
              <a:t>a particular pathway or Endorsement</a:t>
            </a: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endParaRPr lang="en-US" dirty="0"/>
          </a:p>
          <a:p>
            <a:r>
              <a:rPr lang="en-US" dirty="0" smtClean="0"/>
              <a:t>If a class is in addition to what is required, it is considered an elective.</a:t>
            </a:r>
          </a:p>
          <a:p>
            <a:pPr lvl="1" eaLnBrk="1" hangingPunct="1"/>
            <a:r>
              <a:rPr lang="en-US" sz="2000" dirty="0" smtClean="0"/>
              <a:t>Ex. Additional Foreign Language, Math, or Science</a:t>
            </a:r>
          </a:p>
          <a:p>
            <a:pPr lvl="1" eaLnBrk="1" hangingPunct="1"/>
            <a:r>
              <a:rPr lang="en-US" sz="2000" dirty="0" smtClean="0"/>
              <a:t>Study Hall, Office Aide (seniors only) and Off-Campus (seniors only) do not count since they are non-credit- bearing classes</a:t>
            </a:r>
          </a:p>
          <a:p>
            <a:pPr lvl="2" eaLnBrk="1" hangingPunct="1">
              <a:buFontTx/>
              <a:buNone/>
            </a:pPr>
            <a:endParaRPr lang="en-US" sz="32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Electives</a:t>
            </a:r>
            <a:br>
              <a:rPr lang="en-US" sz="4000" dirty="0"/>
            </a:br>
            <a:r>
              <a:rPr lang="en-US" sz="3600" dirty="0" smtClean="0"/>
              <a:t>5 Credits</a:t>
            </a:r>
            <a:endParaRPr lang="en-US" sz="3600" dirty="0"/>
          </a:p>
        </p:txBody>
      </p:sp>
      <p:pic>
        <p:nvPicPr>
          <p:cNvPr id="5" name="Picture 4" descr="EHS K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1" y="5124450"/>
            <a:ext cx="2362200" cy="1552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>
                <a:solidFill>
                  <a:srgbClr val="FFC000"/>
                </a:solidFill>
              </a:rPr>
              <a:t>Principles </a:t>
            </a:r>
            <a:r>
              <a:rPr lang="en-US" sz="1400" dirty="0">
                <a:solidFill>
                  <a:srgbClr val="FFC000"/>
                </a:solidFill>
              </a:rPr>
              <a:t>of Agriculture, Food, &amp; Natural Resources</a:t>
            </a:r>
            <a:r>
              <a:rPr lang="en-US" sz="1400" dirty="0"/>
              <a:t>* </a:t>
            </a:r>
          </a:p>
          <a:p>
            <a:pPr>
              <a:defRPr/>
            </a:pPr>
            <a:r>
              <a:rPr lang="en-US" sz="1400" dirty="0"/>
              <a:t>Principles of Architecture &amp; Construction</a:t>
            </a:r>
            <a:r>
              <a:rPr lang="en-US" sz="1400" dirty="0" smtClean="0"/>
              <a:t>*</a:t>
            </a:r>
            <a:endParaRPr lang="en-US" sz="1400" dirty="0"/>
          </a:p>
          <a:p>
            <a:pPr>
              <a:defRPr/>
            </a:pPr>
            <a:r>
              <a:rPr lang="en-US" sz="1400" dirty="0">
                <a:solidFill>
                  <a:srgbClr val="FFC000"/>
                </a:solidFill>
              </a:rPr>
              <a:t>Principles of Arts, AV Technology, &amp; </a:t>
            </a:r>
            <a:r>
              <a:rPr lang="en-US" sz="1400" dirty="0" smtClean="0">
                <a:solidFill>
                  <a:srgbClr val="FFC000"/>
                </a:solidFill>
              </a:rPr>
              <a:t>Communications</a:t>
            </a:r>
            <a:r>
              <a:rPr lang="en-US" sz="1400" dirty="0" smtClean="0"/>
              <a:t>*</a:t>
            </a:r>
          </a:p>
          <a:p>
            <a:pPr>
              <a:defRPr/>
            </a:pPr>
            <a:r>
              <a:rPr lang="en-US" sz="1400" dirty="0" smtClean="0">
                <a:solidFill>
                  <a:srgbClr val="FFC000"/>
                </a:solidFill>
              </a:rPr>
              <a:t>Principles </a:t>
            </a:r>
            <a:r>
              <a:rPr lang="en-US" sz="1400" dirty="0">
                <a:solidFill>
                  <a:srgbClr val="FFC000"/>
                </a:solidFill>
              </a:rPr>
              <a:t>of Business , Marketing, &amp; Finance (ALL) </a:t>
            </a:r>
          </a:p>
          <a:p>
            <a:pPr>
              <a:defRPr/>
            </a:pPr>
            <a:r>
              <a:rPr lang="en-US" sz="1400" dirty="0">
                <a:solidFill>
                  <a:srgbClr val="FFC000"/>
                </a:solidFill>
              </a:rPr>
              <a:t>Principles of Education &amp; Training</a:t>
            </a:r>
            <a:r>
              <a:rPr lang="en-US" sz="1400" dirty="0"/>
              <a:t>* </a:t>
            </a:r>
            <a:endParaRPr lang="en-US" sz="1400" i="1" dirty="0"/>
          </a:p>
          <a:p>
            <a:pPr>
              <a:defRPr/>
            </a:pPr>
            <a:r>
              <a:rPr lang="en-US" sz="1400" dirty="0"/>
              <a:t>Principles of Health Science* </a:t>
            </a:r>
          </a:p>
          <a:p>
            <a:pPr>
              <a:defRPr/>
            </a:pPr>
            <a:r>
              <a:rPr lang="en-US" sz="1400" dirty="0"/>
              <a:t>Principles of Hospitality &amp; Tourism* </a:t>
            </a:r>
          </a:p>
          <a:p>
            <a:pPr>
              <a:defRPr/>
            </a:pPr>
            <a:r>
              <a:rPr lang="en-US" sz="1400" i="1" dirty="0">
                <a:solidFill>
                  <a:srgbClr val="FF0000"/>
                </a:solidFill>
              </a:rPr>
              <a:t>Human Services I(only offered in middle school)</a:t>
            </a:r>
          </a:p>
          <a:p>
            <a:pPr>
              <a:defRPr/>
            </a:pPr>
            <a:r>
              <a:rPr lang="en-US" sz="1400" dirty="0">
                <a:solidFill>
                  <a:srgbClr val="FFC000"/>
                </a:solidFill>
              </a:rPr>
              <a:t>Principles of Human Services</a:t>
            </a:r>
            <a:r>
              <a:rPr lang="en-US" sz="1400" dirty="0" smtClean="0">
                <a:solidFill>
                  <a:srgbClr val="FFC000"/>
                </a:solidFill>
              </a:rPr>
              <a:t>*++</a:t>
            </a:r>
            <a:endParaRPr lang="en-US" sz="1400" dirty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FFC000"/>
                </a:solidFill>
              </a:rPr>
              <a:t>(Human Services I is a </a:t>
            </a:r>
            <a:r>
              <a:rPr lang="en-US" sz="1400" dirty="0" err="1">
                <a:solidFill>
                  <a:srgbClr val="FFC000"/>
                </a:solidFill>
              </a:rPr>
              <a:t>PreReq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en-US" sz="1400" i="1" dirty="0">
                <a:solidFill>
                  <a:srgbClr val="FF0000"/>
                </a:solidFill>
              </a:rPr>
              <a:t>Production &amp; Info Technology(only offered in middle school)</a:t>
            </a:r>
          </a:p>
          <a:p>
            <a:pPr>
              <a:defRPr/>
            </a:pPr>
            <a:r>
              <a:rPr lang="en-US" sz="1400" dirty="0">
                <a:solidFill>
                  <a:srgbClr val="FFC000"/>
                </a:solidFill>
              </a:rPr>
              <a:t>Principles of Information Technology</a:t>
            </a:r>
            <a:r>
              <a:rPr lang="en-US" sz="1400" dirty="0" smtClean="0">
                <a:solidFill>
                  <a:srgbClr val="FFC000"/>
                </a:solidFill>
              </a:rPr>
              <a:t>*++</a:t>
            </a:r>
            <a:endParaRPr lang="en-US" sz="1400" dirty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en-US" sz="1400" dirty="0">
                <a:solidFill>
                  <a:srgbClr val="FFC000"/>
                </a:solidFill>
              </a:rPr>
              <a:t>(Production &amp; Info Technology is a Pre-</a:t>
            </a:r>
            <a:r>
              <a:rPr lang="en-US" sz="1400" dirty="0" err="1">
                <a:solidFill>
                  <a:srgbClr val="FFC000"/>
                </a:solidFill>
              </a:rPr>
              <a:t>Req</a:t>
            </a:r>
            <a:r>
              <a:rPr lang="en-US" sz="1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en-US" sz="1400" dirty="0"/>
              <a:t>Principles of Law, Public Safety, Corrections, &amp; Security* </a:t>
            </a:r>
          </a:p>
          <a:p>
            <a:pPr>
              <a:defRPr/>
            </a:pPr>
            <a:r>
              <a:rPr lang="en-US" sz="1400" dirty="0"/>
              <a:t>Principles of Manufacturing* </a:t>
            </a:r>
          </a:p>
          <a:p>
            <a:pPr>
              <a:defRPr/>
            </a:pPr>
            <a:r>
              <a:rPr lang="en-US" sz="1400" dirty="0">
                <a:solidFill>
                  <a:srgbClr val="FFC000"/>
                </a:solidFill>
              </a:rPr>
              <a:t>Concepts of Engineering &amp; Technology</a:t>
            </a:r>
            <a:r>
              <a:rPr lang="en-US" sz="1400" dirty="0"/>
              <a:t>* </a:t>
            </a:r>
          </a:p>
          <a:p>
            <a:pPr>
              <a:defRPr/>
            </a:pPr>
            <a:r>
              <a:rPr lang="en-US" sz="1400" dirty="0"/>
              <a:t>Gateway to Technology 1,2,3</a:t>
            </a:r>
            <a:r>
              <a:rPr lang="en-US" sz="1400" dirty="0" smtClean="0"/>
              <a:t>* </a:t>
            </a:r>
            <a:r>
              <a:rPr lang="en-US" sz="1400" i="1" dirty="0"/>
              <a:t>(GTT 1 &amp; 2 only offered in middle school)</a:t>
            </a:r>
          </a:p>
          <a:p>
            <a:pPr lvl="1">
              <a:defRPr/>
            </a:pPr>
            <a:r>
              <a:rPr lang="en-US" sz="1400" i="1" dirty="0"/>
              <a:t>Project Lead the Way</a:t>
            </a:r>
          </a:p>
          <a:p>
            <a:pPr marL="392113" lvl="1" indent="0">
              <a:buFont typeface="Verdana" pitchFamily="34" charset="0"/>
              <a:buNone/>
              <a:defRPr/>
            </a:pPr>
            <a:endParaRPr lang="en-US" sz="1200" dirty="0"/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1200" dirty="0"/>
              <a:t>			*=not currently available at all high schools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1200" dirty="0"/>
              <a:t>				E=Endorsement 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en-US" sz="1200" dirty="0"/>
              <a:t>					++=available for middle and high schools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400" dirty="0" smtClean="0"/>
              <a:t>     Endorsement </a:t>
            </a:r>
            <a:r>
              <a:rPr lang="en-US" sz="4400" dirty="0"/>
              <a:t>Electives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8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Credits </a:t>
            </a:r>
            <a:r>
              <a:rPr lang="en-US" sz="2400" b="1" dirty="0"/>
              <a:t>of English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Credits </a:t>
            </a:r>
            <a:r>
              <a:rPr lang="en-US" sz="2400" b="1" dirty="0"/>
              <a:t>of Math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Credits </a:t>
            </a:r>
            <a:r>
              <a:rPr lang="en-US" sz="2400" b="1" dirty="0"/>
              <a:t>of Science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4</a:t>
            </a:r>
            <a:r>
              <a:rPr lang="en-US" sz="2400" b="1" dirty="0"/>
              <a:t> </a:t>
            </a:r>
            <a:r>
              <a:rPr lang="en-US" sz="2400" b="1" dirty="0" smtClean="0"/>
              <a:t>Credits </a:t>
            </a:r>
            <a:r>
              <a:rPr lang="en-US" sz="2400" b="1" dirty="0"/>
              <a:t>of Social Studies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2</a:t>
            </a:r>
            <a:r>
              <a:rPr lang="en-US" sz="2400" b="1" dirty="0"/>
              <a:t> </a:t>
            </a:r>
            <a:r>
              <a:rPr lang="en-US" sz="2400" b="1" dirty="0" smtClean="0"/>
              <a:t>Credits </a:t>
            </a:r>
            <a:r>
              <a:rPr lang="en-US" sz="2400" b="1" dirty="0"/>
              <a:t>of </a:t>
            </a:r>
            <a:r>
              <a:rPr lang="en-US" sz="2400" b="1" dirty="0" smtClean="0"/>
              <a:t>World </a:t>
            </a:r>
            <a:r>
              <a:rPr lang="en-US" sz="2400" b="1" dirty="0"/>
              <a:t>Language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/>
              <a:t>½</a:t>
            </a:r>
            <a:r>
              <a:rPr lang="en-US" sz="2400" b="1" dirty="0"/>
              <a:t> </a:t>
            </a:r>
            <a:r>
              <a:rPr lang="en-US" sz="2400" b="1" dirty="0" smtClean="0"/>
              <a:t>Credit </a:t>
            </a:r>
            <a:r>
              <a:rPr lang="en-US" sz="2400" b="1" dirty="0"/>
              <a:t>of Health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½</a:t>
            </a:r>
            <a:r>
              <a:rPr lang="en-US" sz="2400" b="1" dirty="0" smtClean="0"/>
              <a:t> Credit of Communication Applications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1</a:t>
            </a:r>
            <a:r>
              <a:rPr lang="en-US" sz="2400" b="1" dirty="0" smtClean="0"/>
              <a:t> Credit of PE</a:t>
            </a:r>
            <a:endParaRPr lang="en-US" sz="2400" b="1" dirty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1</a:t>
            </a:r>
            <a:r>
              <a:rPr lang="en-US" sz="2400" b="1" dirty="0" smtClean="0"/>
              <a:t> Credit </a:t>
            </a:r>
            <a:r>
              <a:rPr lang="en-US" sz="2400" b="1" dirty="0"/>
              <a:t>of Fine Arts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5</a:t>
            </a:r>
            <a:r>
              <a:rPr lang="en-US" sz="2400" b="1" dirty="0" smtClean="0"/>
              <a:t> </a:t>
            </a:r>
            <a:r>
              <a:rPr lang="en-US" sz="2400" b="1" dirty="0"/>
              <a:t>Credits of Electives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b="1" dirty="0"/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/>
              <a:t>***TOTAL</a:t>
            </a:r>
            <a:r>
              <a:rPr lang="en-US" sz="2800" b="1" dirty="0"/>
              <a:t>: 26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/>
              <a:t>Remember, you need…</a:t>
            </a:r>
            <a:endParaRPr lang="en-US" sz="4200" dirty="0"/>
          </a:p>
        </p:txBody>
      </p:sp>
      <p:pic>
        <p:nvPicPr>
          <p:cNvPr id="23556" name="Picture 6" descr="C:\Documents and Settings\jessica.hawkins\Local Settings\Temporary Internet Files\Content.IE5\C5O23RXG\MC90043492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572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MPj04394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191000"/>
            <a:ext cx="497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6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200" dirty="0"/>
              <a:t>Why is 9</a:t>
            </a:r>
            <a:r>
              <a:rPr lang="en-US" sz="4200" baseline="30000" dirty="0"/>
              <a:t>th</a:t>
            </a:r>
            <a:r>
              <a:rPr lang="en-US" sz="4200" dirty="0"/>
              <a:t> grade important for my future?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848600" cy="3276600"/>
          </a:xfrm>
        </p:spPr>
        <p:txBody>
          <a:bodyPr/>
          <a:lstStyle/>
          <a:p>
            <a:pPr marR="0" eaLnBrk="1" hangingPunct="1">
              <a:buFontTx/>
              <a:buChar char="•"/>
            </a:pPr>
            <a:r>
              <a:rPr lang="en-US" b="1" smtClean="0">
                <a:solidFill>
                  <a:srgbClr val="000000"/>
                </a:solidFill>
              </a:rPr>
              <a:t>Grades determine your GPA and Class Rank used for post-secondary opportunities!!</a:t>
            </a:r>
          </a:p>
          <a:p>
            <a:pPr marR="0" eaLnBrk="1" hangingPunct="1"/>
            <a:endParaRPr lang="en-US" b="1" smtClean="0">
              <a:solidFill>
                <a:srgbClr val="000000"/>
              </a:solidFill>
            </a:endParaRPr>
          </a:p>
          <a:p>
            <a:pPr marR="0" eaLnBrk="1" hangingPunct="1"/>
            <a:r>
              <a:rPr lang="en-US" sz="2400" b="1" i="1" smtClean="0">
                <a:solidFill>
                  <a:srgbClr val="000000"/>
                </a:solidFill>
              </a:rPr>
              <a:t>***Every year counts!</a:t>
            </a:r>
          </a:p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Use Your Course Guide to help you plan for the courses you need and would like to take at EHS</a:t>
            </a:r>
          </a:p>
          <a:p>
            <a:pPr eaLnBrk="1" hangingPunct="1"/>
            <a:r>
              <a:rPr lang="en-US" sz="2800" dirty="0" smtClean="0"/>
              <a:t>Go to FBISD website-&gt; Parent/Student Information-&gt; Program Guides-&gt; High School Program Guide 2014-2015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/>
              <a:t>Create a 4 </a:t>
            </a:r>
            <a:r>
              <a:rPr lang="en-US" sz="3800" dirty="0" smtClean="0"/>
              <a:t>Year Plan</a:t>
            </a:r>
            <a:endParaRPr lang="en-US" sz="38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06375" y="32464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i="1"/>
          </a:p>
          <a:p>
            <a:pPr eaLnBrk="0" hangingPunct="0"/>
            <a:endParaRPr lang="en-US" i="1"/>
          </a:p>
        </p:txBody>
      </p:sp>
      <p:pic>
        <p:nvPicPr>
          <p:cNvPr id="28677" name="Picture 5" descr="MCj023442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191000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CBD19652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86200"/>
            <a:ext cx="3581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*</a:t>
            </a:r>
            <a:r>
              <a:rPr lang="en-US" b="1" smtClean="0"/>
              <a:t>Volunteer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smtClean="0"/>
              <a:t>YES Service Organization at school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*</a:t>
            </a:r>
            <a:r>
              <a:rPr lang="en-US" b="1" smtClean="0"/>
              <a:t>Join a club/team at school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*Part time jobs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3800" dirty="0"/>
              <a:t>GET INVOLVED-Do not wait until your senior year to join activities!</a:t>
            </a:r>
            <a:br>
              <a:rPr lang="en-US" sz="38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9701" name="Picture 5" descr="MCj02975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906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Foundation + Endorsements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4X4 Graduation Plan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26 Credits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Graduation Requirements</a:t>
            </a:r>
          </a:p>
        </p:txBody>
      </p:sp>
      <p:pic>
        <p:nvPicPr>
          <p:cNvPr id="10244" name="Picture 8" descr="C:\Documents and Settings\jessica.hawkins\Local Settings\Temporary Internet Files\Content.IE5\HG218QFE\MC90043982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95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IMAG00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English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Social Studies</a:t>
            </a:r>
            <a:endParaRPr lang="en-US" dirty="0"/>
          </a:p>
        </p:txBody>
      </p:sp>
      <p:pic>
        <p:nvPicPr>
          <p:cNvPr id="31747" name="Picture 3" descr="IMAG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Math</a:t>
            </a:r>
            <a:endParaRPr lang="en-US" dirty="0"/>
          </a:p>
        </p:txBody>
      </p:sp>
      <p:pic>
        <p:nvPicPr>
          <p:cNvPr id="32771" name="Picture 3" descr="IMAG00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68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Science</a:t>
            </a:r>
            <a:endParaRPr lang="en-US" dirty="0"/>
          </a:p>
        </p:txBody>
      </p:sp>
      <p:pic>
        <p:nvPicPr>
          <p:cNvPr id="33795" name="Picture 3" descr="IMAG00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7239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Electives- Choose 6 and Rank Them (#1 highest-#6 lowest)!</a:t>
            </a:r>
            <a:endParaRPr lang="en-US" dirty="0"/>
          </a:p>
        </p:txBody>
      </p:sp>
      <p:pic>
        <p:nvPicPr>
          <p:cNvPr id="34819" name="Picture 3" descr="IMAG0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008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IMAG00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981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Electives- Choose 6 and Rank Them (#1 highest-#6 lowest)!</a:t>
            </a:r>
            <a:endParaRPr lang="en-US" dirty="0"/>
          </a:p>
        </p:txBody>
      </p:sp>
      <p:pic>
        <p:nvPicPr>
          <p:cNvPr id="35843" name="Picture 3" descr="IMAG00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320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Return </a:t>
            </a:r>
            <a:r>
              <a:rPr lang="en-US" u="sng" dirty="0" smtClean="0">
                <a:solidFill>
                  <a:srgbClr val="FFC000"/>
                </a:solidFill>
              </a:rPr>
              <a:t>Yellow Course Selection Worksheets</a:t>
            </a:r>
            <a:endParaRPr lang="en-US" dirty="0" smtClean="0">
              <a:solidFill>
                <a:srgbClr val="FFC000"/>
              </a:solidFill>
            </a:endParaRPr>
          </a:p>
          <a:p>
            <a:pPr lvl="1" eaLnBrk="1" hangingPunct="1"/>
            <a:r>
              <a:rPr lang="en-US" dirty="0" smtClean="0"/>
              <a:t>Lake Olympia </a:t>
            </a:r>
          </a:p>
          <a:p>
            <a:pPr lvl="1" eaLnBrk="1" hangingPunct="1"/>
            <a:r>
              <a:rPr lang="en-US" dirty="0" smtClean="0"/>
              <a:t>Quail Valley</a:t>
            </a:r>
          </a:p>
          <a:p>
            <a:pPr lvl="1" eaLnBrk="1" hangingPunct="1"/>
            <a:r>
              <a:rPr lang="en-US" dirty="0" smtClean="0"/>
              <a:t>Fort Settlement</a:t>
            </a:r>
          </a:p>
          <a:p>
            <a:pPr lvl="1" eaLnBrk="1" hangingPunct="1"/>
            <a:r>
              <a:rPr lang="en-US" dirty="0" smtClean="0"/>
              <a:t>First Colony</a:t>
            </a:r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  <a:p>
            <a:r>
              <a:rPr lang="en-US" dirty="0" smtClean="0"/>
              <a:t>At that time, students will be given a </a:t>
            </a:r>
            <a:r>
              <a:rPr lang="en-US" b="1" u="sng" dirty="0" smtClean="0"/>
              <a:t>White Course Selection Form</a:t>
            </a:r>
            <a:r>
              <a:rPr lang="en-US" b="1" dirty="0" smtClean="0"/>
              <a:t> </a:t>
            </a:r>
            <a:r>
              <a:rPr lang="en-US" dirty="0" smtClean="0"/>
              <a:t>and transfer their selections onto that form.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REMINDER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dirty="0" smtClean="0"/>
          </a:p>
          <a:p>
            <a:r>
              <a:rPr lang="en-US" dirty="0" smtClean="0"/>
              <a:t>Online input window: Feb. 10</a:t>
            </a:r>
            <a:r>
              <a:rPr lang="en-US" baseline="30000" dirty="0" smtClean="0"/>
              <a:t>th</a:t>
            </a:r>
            <a:r>
              <a:rPr lang="en-US" dirty="0" smtClean="0"/>
              <a:t>- Feb.28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800" dirty="0" smtClean="0"/>
              <a:t>Your student’s </a:t>
            </a:r>
            <a:r>
              <a:rPr lang="en-US" sz="2800" b="1" dirty="0" smtClean="0"/>
              <a:t>current counselor at the middle school campus</a:t>
            </a:r>
            <a:r>
              <a:rPr lang="en-US" sz="2800" dirty="0" smtClean="0"/>
              <a:t> will train and assist students with inputting course selections online.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Online Course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67000" y="5257800"/>
            <a:ext cx="64770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700" b="0" smtClean="0">
                <a:solidFill>
                  <a:srgbClr val="013C5A"/>
                </a:solidFill>
                <a:effectLst/>
              </a:rPr>
              <a:t>The Road to College: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4294967295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 marL="319088" indent="-319088" algn="ctr">
              <a:buFont typeface="Wingdings 3" pitchFamily="18" charset="2"/>
              <a:buNone/>
            </a:pPr>
            <a:r>
              <a:rPr lang="en-US" sz="3000" smtClean="0"/>
              <a:t>Rigor, Readiness, and Retention</a:t>
            </a:r>
          </a:p>
        </p:txBody>
      </p:sp>
      <p:pic>
        <p:nvPicPr>
          <p:cNvPr id="47108" name="Picture 7" descr="AVID_logo-sp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83138"/>
            <a:ext cx="16764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 descr="PPT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2717800"/>
            <a:ext cx="73914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2800" dirty="0">
                <a:latin typeface="+mn-lt"/>
              </a:rPr>
              <a:t> </a:t>
            </a:r>
            <a:r>
              <a:rPr lang="en-US" sz="2800" b="1" i="1" dirty="0">
                <a:latin typeface="Arial" pitchFamily="34" charset="0"/>
              </a:rPr>
              <a:t>AVID's mission is to close the achievement gap by preparing all students for college readiness and success in a global society.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48131" name="Title 1"/>
          <p:cNvSpPr txBox="1">
            <a:spLocks/>
          </p:cNvSpPr>
          <p:nvPr/>
        </p:nvSpPr>
        <p:spPr bwMode="auto">
          <a:xfrm>
            <a:off x="609600" y="685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The Mission of AVID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full year course will earn you 1 credit (1 credit awarded at the end of the year)</a:t>
            </a:r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2000" smtClean="0"/>
              <a:t>Ex. </a:t>
            </a:r>
            <a:r>
              <a:rPr lang="en-US" sz="2000" i="1" smtClean="0"/>
              <a:t>English 1, World Geography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mtClean="0"/>
              <a:t>A semester course will earn you a ½ credit (½ credit awarded at the end of the semester)</a:t>
            </a:r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  <a:r>
              <a:rPr lang="en-US" sz="2000" smtClean="0"/>
              <a:t>Ex. </a:t>
            </a:r>
            <a:r>
              <a:rPr lang="en-US" sz="2000" i="1" smtClean="0"/>
              <a:t>Health, Communication Applications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/>
              <a:t>Credit?</a:t>
            </a:r>
          </a:p>
        </p:txBody>
      </p:sp>
      <p:pic>
        <p:nvPicPr>
          <p:cNvPr id="5" name="Picture 4" descr="EHS K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72440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685800" y="1739900"/>
            <a:ext cx="7391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lvl="1" indent="-319088">
              <a:lnSpc>
                <a:spcPts val="3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r>
              <a:rPr lang="en-US" sz="2600" dirty="0">
                <a:latin typeface="+mn-lt"/>
              </a:rPr>
              <a:t>A structured, college preparatory system working directly with schools and districts</a:t>
            </a:r>
          </a:p>
          <a:p>
            <a:pPr marL="319088" lvl="1" indent="-319088"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endParaRPr lang="en-US" sz="1400" dirty="0">
              <a:latin typeface="+mn-lt"/>
            </a:endParaRPr>
          </a:p>
          <a:p>
            <a:pPr marL="319088" lvl="1" indent="-319088">
              <a:lnSpc>
                <a:spcPts val="3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r>
              <a:rPr lang="en-US" sz="2600" dirty="0">
                <a:latin typeface="+mn-lt"/>
              </a:rPr>
              <a:t>A direct support structure for first-generation college goers, grades 4-16</a:t>
            </a:r>
          </a:p>
          <a:p>
            <a:pPr marL="319088" lvl="1" indent="-319088"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endParaRPr lang="en-US" sz="1400" dirty="0">
              <a:latin typeface="+mn-lt"/>
            </a:endParaRPr>
          </a:p>
          <a:p>
            <a:pPr marL="319088" lvl="1" indent="-319088">
              <a:lnSpc>
                <a:spcPts val="3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r>
              <a:rPr lang="en-US" sz="2600" dirty="0">
                <a:latin typeface="+mn-lt"/>
              </a:rPr>
              <a:t>A schoolwide approach to curriculum and rigor adopted by more than 4,500 schools in 47 states and 16 countries</a:t>
            </a:r>
          </a:p>
          <a:p>
            <a:pPr marL="319088" lvl="1" indent="-319088"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endParaRPr lang="en-US" sz="1400" dirty="0">
              <a:latin typeface="+mn-lt"/>
            </a:endParaRPr>
          </a:p>
          <a:p>
            <a:pPr marL="319088" lvl="1" indent="-319088">
              <a:lnSpc>
                <a:spcPts val="3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Wingdings 2" pitchFamily="18" charset="2"/>
              <a:buChar char="¢"/>
              <a:tabLst>
                <a:tab pos="571500" algn="l"/>
              </a:tabLst>
              <a:defRPr/>
            </a:pPr>
            <a:r>
              <a:rPr lang="en-US" sz="2600" dirty="0">
                <a:latin typeface="+mn-lt"/>
              </a:rPr>
              <a:t>A professional development program providing training throughout the world</a:t>
            </a: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609600" y="68580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What is AVID?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5"/>
          <p:cNvSpPr txBox="1">
            <a:spLocks noChangeArrowheads="1"/>
          </p:cNvSpPr>
          <p:nvPr/>
        </p:nvSpPr>
        <p:spPr bwMode="auto">
          <a:xfrm>
            <a:off x="698500" y="1295400"/>
            <a:ext cx="73914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cs typeface="Times New Roman" pitchFamily="18" charset="0"/>
              </a:rPr>
              <a:t>Students With Academic Potential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Average to high test scores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2.0-3.5 GPA 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College potential with support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Desire and determination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dirty="0"/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400" b="1" dirty="0">
                <a:cs typeface="Times New Roman" pitchFamily="18" charset="0"/>
              </a:rPr>
              <a:t>Meets One or More of the Following Criteria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First to attend college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Historically underserved in four-year colleges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dirty="0"/>
              <a:t>Low income</a:t>
            </a:r>
          </a:p>
          <a:p>
            <a:pPr marL="7762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"/>
            </a:pPr>
            <a:r>
              <a:rPr lang="en-US" sz="2000" b="1" dirty="0"/>
              <a:t>Special circumstances</a:t>
            </a:r>
          </a:p>
          <a:p>
            <a:pPr marL="457200" indent="-457200"/>
            <a:endParaRPr lang="en-US" sz="1900" b="1" dirty="0"/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533400" y="685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</a:rPr>
              <a:t>The AVID Elective Student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685800" y="1749425"/>
            <a:ext cx="7391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2600" dirty="0">
                <a:latin typeface="+mn-lt"/>
              </a:rPr>
              <a:t>Rigor is the goal of helping students develop the capacity to understand content that is complex, ambiguous, provocative, and personally or emotionally challenging.</a:t>
            </a:r>
          </a:p>
          <a:p>
            <a:pPr>
              <a:lnSpc>
                <a:spcPts val="3600"/>
              </a:lnSpc>
              <a:defRPr/>
            </a:pPr>
            <a:endParaRPr lang="en-US" sz="2600" dirty="0">
              <a:latin typeface="+mn-lt"/>
            </a:endParaRPr>
          </a:p>
          <a:p>
            <a:pPr algn="ctr">
              <a:lnSpc>
                <a:spcPts val="3600"/>
              </a:lnSpc>
              <a:defRPr/>
            </a:pPr>
            <a:r>
              <a:rPr lang="en-US" sz="2600" dirty="0">
                <a:latin typeface="+mn-lt"/>
              </a:rPr>
              <a:t>Taking rigorous courses opens doors!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1600" i="1" dirty="0">
                <a:latin typeface="+mn-lt"/>
              </a:rPr>
              <a:t>Source: Teaching What Matters Most; Standards and Strategies for Raising Student Achievement by Strong, Silver and Perini, ASCD, 2001.</a:t>
            </a:r>
            <a:endParaRPr lang="en-US" sz="2500" dirty="0">
              <a:latin typeface="Arial" pitchFamily="34" charset="0"/>
            </a:endParaRPr>
          </a:p>
        </p:txBody>
      </p:sp>
      <p:sp>
        <p:nvSpPr>
          <p:cNvPr id="51203" name="Title 1"/>
          <p:cNvSpPr txBox="1">
            <a:spLocks/>
          </p:cNvSpPr>
          <p:nvPr/>
        </p:nvSpPr>
        <p:spPr bwMode="auto">
          <a:xfrm>
            <a:off x="609600" y="685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</a:rPr>
              <a:t>What is Academic Rigor?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Expectations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a minimum of one extracurricular activity per semester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8 hours per semester of community service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a minimum of 2 Honors/Pre-AP or College Now courses each year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Contribute to the philosophy of the AVID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Week in the AVID Elective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days/week-AVID Curriculum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 days/week-Study Groups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day/week-Critical-thinking activities, Guest speakers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Brian.Tucker@fortbendisd.com</a:t>
            </a:r>
            <a:endParaRPr lang="en-US" dirty="0" smtClean="0"/>
          </a:p>
          <a:p>
            <a:r>
              <a:rPr lang="en-US" dirty="0" smtClean="0"/>
              <a:t>W: (281)634-4290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Brian.Williams@fortbendisd.com</a:t>
            </a:r>
            <a:endParaRPr lang="en-US" dirty="0" smtClean="0"/>
          </a:p>
          <a:p>
            <a:r>
              <a:rPr lang="en-US" dirty="0" smtClean="0"/>
              <a:t>Work: (281)634-2615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mtClean="0">
                <a:effectLst/>
              </a:rPr>
              <a:t>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029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en-US" sz="2400" dirty="0" smtClean="0"/>
          </a:p>
          <a:p>
            <a:r>
              <a:rPr lang="en-US" sz="2400" b="1" dirty="0" smtClean="0"/>
              <a:t>Middle school counselors </a:t>
            </a:r>
            <a:r>
              <a:rPr lang="en-US" sz="2400" dirty="0" smtClean="0"/>
              <a:t>will field any questions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have about online input. High school counselors will not have access to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 selections until later in the year.</a:t>
            </a:r>
          </a:p>
          <a:p>
            <a:pPr>
              <a:buFont typeface="Wingdings 3" pitchFamily="18" charset="2"/>
              <a:buNone/>
            </a:pPr>
            <a:endParaRPr lang="en-US" sz="2400" dirty="0" smtClean="0"/>
          </a:p>
          <a:p>
            <a:r>
              <a:rPr lang="en-US" sz="2400" dirty="0" smtClean="0"/>
              <a:t>If students want to make a change after inputting their courses online, they must print their schedule, make the correction, obtain a parent signature and return it to their middle school counselor </a:t>
            </a:r>
            <a:r>
              <a:rPr lang="en-US" sz="2400" b="1" dirty="0" smtClean="0"/>
              <a:t>no later than March 22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</a:t>
            </a:r>
            <a:r>
              <a:rPr lang="en-US" sz="2400" dirty="0" smtClean="0"/>
              <a:t>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REMINDER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New </a:t>
            </a:r>
            <a:r>
              <a:rPr lang="en-US" smtClean="0"/>
              <a:t>Knight Orientation </a:t>
            </a:r>
            <a:r>
              <a:rPr lang="en-US" dirty="0" smtClean="0"/>
              <a:t>will be during August- more information will be posted on the EHS website when available. 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We look forward to having you at Elkins High School next year!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Welcome to the Castle!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Reminder!!!</a:t>
            </a:r>
          </a:p>
        </p:txBody>
      </p:sp>
      <p:pic>
        <p:nvPicPr>
          <p:cNvPr id="5" name="Picture 4" descr="EHS K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343400"/>
            <a:ext cx="2638425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Selecting an </a:t>
            </a:r>
            <a:r>
              <a:rPr lang="en-US" sz="2000" b="1" u="sng" dirty="0"/>
              <a:t>ENDORSEMENT</a:t>
            </a:r>
            <a:r>
              <a:rPr lang="en-US" sz="2000" dirty="0"/>
              <a:t> is like choosing a </a:t>
            </a:r>
            <a:r>
              <a:rPr lang="en-US" sz="2000" b="1" u="sng" dirty="0"/>
              <a:t>MAJOR</a:t>
            </a:r>
            <a:r>
              <a:rPr lang="en-US" sz="2000" dirty="0"/>
              <a:t> in College even if you plan to go directly into the workforce.  It’s your career pathway into your field of interest.  </a:t>
            </a:r>
          </a:p>
          <a:p>
            <a:r>
              <a:rPr lang="en-US" sz="2000" dirty="0"/>
              <a:t>There are 5 Endorsement Areas w/ each having several specializations:</a:t>
            </a:r>
          </a:p>
          <a:p>
            <a:pPr lvl="2"/>
            <a:r>
              <a:rPr lang="en-US" sz="1600" b="1" u="sng" dirty="0"/>
              <a:t>STEM </a:t>
            </a:r>
            <a:r>
              <a:rPr lang="en-US" sz="1600" dirty="0"/>
              <a:t>(Science, Technology, Engineering and Math)</a:t>
            </a:r>
          </a:p>
          <a:p>
            <a:pPr lvl="2"/>
            <a:r>
              <a:rPr lang="en-US" sz="1600" b="1" u="sng" dirty="0"/>
              <a:t>Public Services </a:t>
            </a:r>
            <a:r>
              <a:rPr lang="en-US" sz="1600" dirty="0"/>
              <a:t>(ex.  Health Science, Education,/Training, Law Enforcement), (Culinary Arts, and Hospitality)</a:t>
            </a:r>
          </a:p>
          <a:p>
            <a:pPr lvl="2"/>
            <a:r>
              <a:rPr lang="en-US" sz="1600" b="1" u="sng" dirty="0"/>
              <a:t>Business and Industry </a:t>
            </a:r>
            <a:r>
              <a:rPr lang="en-US" sz="1600" dirty="0"/>
              <a:t>(ex. Database Management, Info Technology, Communications, Accounting, Finance, Marketing, Graphic Design, Architecture, construction, Welding, HVAC, Logistics, Auto Tech, Agricultural Science)</a:t>
            </a:r>
          </a:p>
          <a:p>
            <a:pPr lvl="2"/>
            <a:r>
              <a:rPr lang="en-US" sz="1600" b="1" u="sng" dirty="0"/>
              <a:t>Arts and Humanities </a:t>
            </a:r>
            <a:r>
              <a:rPr lang="en-US" sz="1600" dirty="0"/>
              <a:t>(ex.  Literature, Languages, Fine Arts, History, Cultural Studies, Political Science)</a:t>
            </a:r>
          </a:p>
          <a:p>
            <a:pPr lvl="2"/>
            <a:r>
              <a:rPr lang="en-US" sz="1600" b="1" u="sng" dirty="0"/>
              <a:t>Multidisciplinary Studies </a:t>
            </a:r>
            <a:r>
              <a:rPr lang="en-US" sz="1600" dirty="0"/>
              <a:t> (A variety of courses from the above 4 areas)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Endorsement?</a:t>
            </a:r>
          </a:p>
        </p:txBody>
      </p:sp>
    </p:spTree>
    <p:extLst>
      <p:ext uri="{BB962C8B-B14F-4D97-AF65-F5344CB8AC3E}">
        <p14:creationId xmlns:p14="http://schemas.microsoft.com/office/powerpoint/2010/main" val="358312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English 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English II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English III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English IV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Required Core Courses:</a:t>
            </a:r>
            <a:br>
              <a:rPr lang="en-US" dirty="0" smtClean="0"/>
            </a:br>
            <a:r>
              <a:rPr lang="en-US" dirty="0" smtClean="0"/>
              <a:t> English- 4 Credits</a:t>
            </a:r>
            <a:endParaRPr lang="en-US" dirty="0"/>
          </a:p>
        </p:txBody>
      </p:sp>
      <p:pic>
        <p:nvPicPr>
          <p:cNvPr id="12292" name="Picture 3" descr="C:\Documents and Settings\jessica.hawkins\Local Settings\Temporary Internet Files\Content.IE5\C5O23RXG\MC90044173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Algebra 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Geometry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Algebra II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Math Course </a:t>
            </a:r>
            <a:endParaRPr lang="en-US" dirty="0"/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*You MUST have credit for all of Algebra 1, Geometry and Algebra II before enrolling in your 4</a:t>
            </a:r>
            <a:r>
              <a:rPr lang="en-US" baseline="30000" dirty="0" smtClean="0"/>
              <a:t>th</a:t>
            </a:r>
            <a:r>
              <a:rPr lang="en-US" dirty="0" smtClean="0"/>
              <a:t> math course!!!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You CANNOT take Math Models once you have any Algebra II credit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Required Core Courses: </a:t>
            </a:r>
            <a:br>
              <a:rPr lang="en-US" dirty="0" smtClean="0"/>
            </a:br>
            <a:r>
              <a:rPr lang="en-US" dirty="0" smtClean="0"/>
              <a:t>Math- 4 Credits</a:t>
            </a:r>
            <a:endParaRPr lang="en-US" dirty="0"/>
          </a:p>
        </p:txBody>
      </p:sp>
      <p:pic>
        <p:nvPicPr>
          <p:cNvPr id="13316" name="Picture 2" descr="C:\Documents and Settings\jessica.hawkins\Local Settings\Temporary Internet Files\Content.IE5\JR3GXR9F\MC90043598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828800"/>
            <a:ext cx="16065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Biology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IPC or Chemistry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Physics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Science: Aquatic Science, Anatomy and Physiology, IPC, AP Biology/Chemistry/Physics, etc.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If a student takes IPC, it is to be taken after Biology and CANNOT be taken once a student has any credit for Chemistry.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Required Core Courses: </a:t>
            </a:r>
            <a:br>
              <a:rPr lang="en-US" dirty="0" smtClean="0"/>
            </a:br>
            <a:r>
              <a:rPr lang="en-US" dirty="0" smtClean="0"/>
              <a:t>Science- 4 Credits</a:t>
            </a:r>
            <a:endParaRPr lang="en-US" dirty="0"/>
          </a:p>
        </p:txBody>
      </p:sp>
      <p:pic>
        <p:nvPicPr>
          <p:cNvPr id="14340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828800"/>
            <a:ext cx="1138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World Geography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World History 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US History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Government </a:t>
            </a:r>
            <a:r>
              <a:rPr lang="en-US" sz="2000" smtClean="0"/>
              <a:t>(1/2 credit)</a:t>
            </a:r>
          </a:p>
          <a:p>
            <a:pPr eaLnBrk="1" hangingPunct="1">
              <a:buFont typeface="Wingdings 3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mtClean="0"/>
              <a:t>Economics </a:t>
            </a:r>
            <a:r>
              <a:rPr lang="en-US" sz="2000" smtClean="0"/>
              <a:t>(1/2 credit)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Required Core Courses: </a:t>
            </a:r>
            <a:br>
              <a:rPr lang="en-US" dirty="0" smtClean="0"/>
            </a:br>
            <a:r>
              <a:rPr lang="en-US" dirty="0" smtClean="0"/>
              <a:t>Social Studies- 4 Credits </a:t>
            </a:r>
            <a:endParaRPr lang="en-US" dirty="0"/>
          </a:p>
        </p:txBody>
      </p:sp>
      <p:pic>
        <p:nvPicPr>
          <p:cNvPr id="15364" name="Picture 2" descr="C:\Documents and Settings\jessica.hawkins\Local Settings\Temporary Internet Files\Content.IE5\C5O23RXG\MC90015001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354263"/>
            <a:ext cx="26955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Pj04386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3894" y="5049798"/>
            <a:ext cx="1878556" cy="15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5135563"/>
          </a:xfrm>
        </p:spPr>
        <p:txBody>
          <a:bodyPr/>
          <a:lstStyle/>
          <a:p>
            <a:pPr eaLnBrk="1" hangingPunct="1"/>
            <a:r>
              <a:rPr lang="en-US" dirty="0" smtClean="0"/>
              <a:t>Both credits must be in the </a:t>
            </a:r>
            <a:r>
              <a:rPr lang="en-US" i="1" u="sng" dirty="0" smtClean="0"/>
              <a:t>same</a:t>
            </a:r>
            <a:r>
              <a:rPr lang="en-US" dirty="0" smtClean="0"/>
              <a:t> language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Languages offered:</a:t>
            </a:r>
          </a:p>
          <a:p>
            <a:pPr lvl="1" eaLnBrk="1" hangingPunct="1"/>
            <a:r>
              <a:rPr lang="en-US" dirty="0" smtClean="0"/>
              <a:t>Spanish</a:t>
            </a:r>
          </a:p>
          <a:p>
            <a:pPr lvl="1" eaLnBrk="1" hangingPunct="1"/>
            <a:r>
              <a:rPr lang="en-US" dirty="0" smtClean="0"/>
              <a:t>French</a:t>
            </a:r>
          </a:p>
          <a:p>
            <a:pPr lvl="1" eaLnBrk="1" hangingPunct="1"/>
            <a:r>
              <a:rPr lang="en-US" dirty="0" smtClean="0"/>
              <a:t>American Sign Language</a:t>
            </a:r>
          </a:p>
          <a:p>
            <a:pPr marL="109728" indent="0">
              <a:buNone/>
            </a:pPr>
            <a:endParaRPr lang="en-US" sz="2800" dirty="0" smtClean="0"/>
          </a:p>
          <a:p>
            <a:pPr marL="109728" indent="0">
              <a:buNone/>
            </a:pPr>
            <a:r>
              <a:rPr lang="en-US" sz="1800" dirty="0" smtClean="0"/>
              <a:t>Many </a:t>
            </a:r>
            <a:r>
              <a:rPr lang="en-US" sz="1800" dirty="0"/>
              <a:t>colleges may </a:t>
            </a:r>
            <a:r>
              <a:rPr lang="en-US" sz="1800" b="1" i="1" u="sng" dirty="0"/>
              <a:t>REQUIRE  </a:t>
            </a:r>
            <a:r>
              <a:rPr lang="en-US" sz="1800" dirty="0"/>
              <a:t>2 years of foreign language so it is advised that you earn foreign language credits</a:t>
            </a:r>
            <a:endParaRPr lang="en-US" sz="18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smtClean="0"/>
              <a:t>World Language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2 </a:t>
            </a:r>
            <a:r>
              <a:rPr lang="en-US" sz="4000" dirty="0" smtClean="0"/>
              <a:t>Credits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495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1444</TotalTime>
  <Words>1325</Words>
  <Application>Microsoft Office PowerPoint</Application>
  <PresentationFormat>On-screen Show (4:3)</PresentationFormat>
  <Paragraphs>253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Elkins High School  Course Selection</vt:lpstr>
      <vt:lpstr>Graduation Requirements</vt:lpstr>
      <vt:lpstr>What is a Credit?</vt:lpstr>
      <vt:lpstr>What is an Endorsement?</vt:lpstr>
      <vt:lpstr>Required Core Courses:  English- 4 Credits</vt:lpstr>
      <vt:lpstr>Required Core Courses:  Math- 4 Credits</vt:lpstr>
      <vt:lpstr>Required Core Courses:  Science- 4 Credits</vt:lpstr>
      <vt:lpstr>Required Core Courses:  Social Studies- 4 Credits </vt:lpstr>
      <vt:lpstr>World Language 2 Credits </vt:lpstr>
      <vt:lpstr>Fine Arts 1 Credit</vt:lpstr>
      <vt:lpstr>Physical Education 1 Credit</vt:lpstr>
      <vt:lpstr>Health ½ Credit</vt:lpstr>
      <vt:lpstr>Speech ½ Credit </vt:lpstr>
      <vt:lpstr>Electives 5 Credits</vt:lpstr>
      <vt:lpstr>     Endorsement Electives</vt:lpstr>
      <vt:lpstr>Remember, you need…</vt:lpstr>
      <vt:lpstr>Why is 9th grade important for my future?</vt:lpstr>
      <vt:lpstr>Create a 4 Year Plan</vt:lpstr>
      <vt:lpstr> GET INVOLVED-Do not wait until your senior year to join activities!  </vt:lpstr>
      <vt:lpstr>English</vt:lpstr>
      <vt:lpstr>Social Studies</vt:lpstr>
      <vt:lpstr>Math</vt:lpstr>
      <vt:lpstr>Science</vt:lpstr>
      <vt:lpstr>Electives- Choose 6 and Rank Them (#1 highest-#6 lowest)!</vt:lpstr>
      <vt:lpstr>Electives- Choose 6 and Rank Them (#1 highest-#6 lowest)!</vt:lpstr>
      <vt:lpstr>REMINDER</vt:lpstr>
      <vt:lpstr>Online Course Selection</vt:lpstr>
      <vt:lpstr>The Road to College:</vt:lpstr>
      <vt:lpstr>PowerPoint Presentation</vt:lpstr>
      <vt:lpstr>PowerPoint Presentation</vt:lpstr>
      <vt:lpstr>PowerPoint Presentation</vt:lpstr>
      <vt:lpstr>PowerPoint Presentation</vt:lpstr>
      <vt:lpstr>Expectations</vt:lpstr>
      <vt:lpstr>A Week in the AVID Elective</vt:lpstr>
      <vt:lpstr>CONTACT INFORMATION</vt:lpstr>
      <vt:lpstr>REMINDER</vt:lpstr>
      <vt:lpstr>Reminder!!!</vt:lpstr>
    </vt:vector>
  </TitlesOfParts>
  <Company>FBISD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9th grade important for my future?</dc:title>
  <dc:creator>elisha.carter</dc:creator>
  <cp:lastModifiedBy>Williams, Brian</cp:lastModifiedBy>
  <cp:revision>132</cp:revision>
  <dcterms:created xsi:type="dcterms:W3CDTF">2008-11-12T18:43:09Z</dcterms:created>
  <dcterms:modified xsi:type="dcterms:W3CDTF">2014-01-22T15:54:51Z</dcterms:modified>
</cp:coreProperties>
</file>